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8288000" cy="10287000"/>
  <p:notesSz cx="6858000" cy="91440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Crimson Pro" panose="020B0604020202020204" charset="0"/>
      <p:regular r:id="rId17"/>
    </p:embeddedFont>
    <p:embeddedFont>
      <p:font typeface="Crimson Pro Bold" panose="020B0604020202020204" charset="0"/>
      <p:regular r:id="rId18"/>
    </p:embeddedFont>
    <p:embeddedFont>
      <p:font typeface="Sugo Classic" panose="020B0604020202020204" charset="0"/>
      <p:regular r:id="rId19"/>
    </p:embeddedFont>
    <p:embeddedFont>
      <p:font typeface="Sugo Classic Bold" panose="020B0604020202020204" charset="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6" d="100"/>
          <a:sy n="46" d="100"/>
        </p:scale>
        <p:origin x="756" y="5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984616" y="-490898"/>
            <a:ext cx="3335307" cy="8085592"/>
          </a:xfrm>
          <a:custGeom>
            <a:avLst/>
            <a:gdLst/>
            <a:ahLst/>
            <a:cxnLst/>
            <a:rect l="l" t="t" r="r" b="b"/>
            <a:pathLst>
              <a:path w="3335307" h="8085592">
                <a:moveTo>
                  <a:pt x="0" y="0"/>
                </a:moveTo>
                <a:lnTo>
                  <a:pt x="3335307" y="0"/>
                </a:lnTo>
                <a:lnTo>
                  <a:pt x="3335307" y="8085592"/>
                </a:lnTo>
                <a:lnTo>
                  <a:pt x="0" y="80855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2350691" y="3323298"/>
            <a:ext cx="14228491" cy="16563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177"/>
              </a:lnSpc>
            </a:pPr>
            <a:r>
              <a:rPr lang="en-US" sz="9412">
                <a:solidFill>
                  <a:srgbClr val="000000"/>
                </a:solidFill>
                <a:latin typeface="Sugo Classic"/>
                <a:ea typeface="Sugo Classic"/>
                <a:cs typeface="Sugo Classic"/>
                <a:sym typeface="Sugo Classic"/>
              </a:rPr>
              <a:t> Library Management System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887976" y="-178591"/>
            <a:ext cx="13322201" cy="3143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80"/>
              </a:lnSpc>
            </a:pPr>
            <a:r>
              <a:rPr lang="en-US" sz="7200">
                <a:solidFill>
                  <a:srgbClr val="000000"/>
                </a:solidFill>
                <a:latin typeface="Sugo Classic"/>
                <a:ea typeface="Sugo Classic"/>
                <a:cs typeface="Sugo Classic"/>
                <a:sym typeface="Sugo Classic"/>
              </a:rPr>
              <a:t> </a:t>
            </a:r>
            <a:r>
              <a:rPr lang="en-US" sz="7200" b="1">
                <a:solidFill>
                  <a:srgbClr val="000000"/>
                </a:solidFill>
                <a:latin typeface="Sugo Classic Bold"/>
                <a:ea typeface="Sugo Classic Bold"/>
                <a:cs typeface="Sugo Classic Bold"/>
                <a:sym typeface="Sugo Classic Bold"/>
              </a:rPr>
              <a:t>SRM Institute of Science and Technology</a:t>
            </a:r>
            <a:r>
              <a:rPr lang="en-US" sz="7200">
                <a:solidFill>
                  <a:srgbClr val="000000"/>
                </a:solidFill>
                <a:latin typeface="Sugo Classic"/>
                <a:ea typeface="Sugo Classic"/>
                <a:cs typeface="Sugo Classic"/>
                <a:sym typeface="Sugo Classic"/>
              </a:rPr>
              <a:t> </a:t>
            </a:r>
          </a:p>
          <a:p>
            <a:pPr algn="ctr">
              <a:lnSpc>
                <a:spcPts val="7840"/>
              </a:lnSpc>
            </a:pPr>
            <a:r>
              <a:rPr lang="en-US" sz="5600" b="1">
                <a:solidFill>
                  <a:srgbClr val="000000"/>
                </a:solidFill>
                <a:latin typeface="Sugo Classic Bold"/>
                <a:ea typeface="Sugo Classic Bold"/>
                <a:cs typeface="Sugo Classic Bold"/>
                <a:sym typeface="Sugo Classic Bold"/>
              </a:rPr>
              <a:t>(FACULTY OF SCIENCE &amp; HUMANITIES)</a:t>
            </a:r>
          </a:p>
          <a:p>
            <a:pPr algn="ctr">
              <a:lnSpc>
                <a:spcPts val="6719"/>
              </a:lnSpc>
              <a:spcBef>
                <a:spcPct val="0"/>
              </a:spcBef>
            </a:pPr>
            <a:r>
              <a:rPr lang="en-US" sz="4800">
                <a:solidFill>
                  <a:srgbClr val="000000"/>
                </a:solidFill>
                <a:latin typeface="Sugo Classic"/>
                <a:ea typeface="Sugo Classic"/>
                <a:cs typeface="Sugo Classic"/>
                <a:sym typeface="Sugo Classic"/>
              </a:rPr>
              <a:t>DEPARTMENT OF COMPUTER APPLICATIONS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721348" y="7489919"/>
            <a:ext cx="3685133" cy="2226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 b="1" dirty="0">
                <a:solidFill>
                  <a:srgbClr val="000000"/>
                </a:solidFill>
                <a:latin typeface="Sugo Classic Bold"/>
                <a:ea typeface="Sugo Classic Bold"/>
                <a:cs typeface="Sugo Classic Bold"/>
                <a:sym typeface="Sugo Classic Bold"/>
              </a:rPr>
              <a:t>SUBMITTED TO :</a:t>
            </a:r>
          </a:p>
          <a:p>
            <a:pPr algn="ctr">
              <a:lnSpc>
                <a:spcPts val="5880"/>
              </a:lnSpc>
            </a:pPr>
            <a:r>
              <a:rPr lang="en-US" sz="4200" dirty="0">
                <a:solidFill>
                  <a:srgbClr val="000000"/>
                </a:solidFill>
                <a:latin typeface="Sugo Classic"/>
                <a:ea typeface="Sugo Classic"/>
                <a:cs typeface="Sugo Classic"/>
                <a:sym typeface="Sugo Classic"/>
              </a:rPr>
              <a:t>Ms. </a:t>
            </a:r>
            <a:r>
              <a:rPr lang="en-US" sz="4200" dirty="0" err="1">
                <a:solidFill>
                  <a:srgbClr val="000000"/>
                </a:solidFill>
                <a:latin typeface="Sugo Classic"/>
                <a:ea typeface="Sugo Classic"/>
                <a:cs typeface="Sugo Classic"/>
                <a:sym typeface="Sugo Classic"/>
              </a:rPr>
              <a:t>Beena</a:t>
            </a:r>
            <a:r>
              <a:rPr lang="en-US" sz="4200" dirty="0">
                <a:solidFill>
                  <a:srgbClr val="000000"/>
                </a:solidFill>
                <a:latin typeface="Sugo Classic"/>
                <a:ea typeface="Sugo Classic"/>
                <a:cs typeface="Sugo Classic"/>
                <a:sym typeface="Sugo Classic"/>
              </a:rPr>
              <a:t> </a:t>
            </a:r>
            <a:r>
              <a:rPr lang="en-US" sz="4200" dirty="0" err="1">
                <a:solidFill>
                  <a:srgbClr val="000000"/>
                </a:solidFill>
                <a:latin typeface="Sugo Classic"/>
                <a:ea typeface="Sugo Classic"/>
                <a:cs typeface="Sugo Classic"/>
                <a:sym typeface="Sugo Classic"/>
              </a:rPr>
              <a:t>Sachan</a:t>
            </a:r>
            <a:endParaRPr lang="en-US" sz="4200" dirty="0">
              <a:solidFill>
                <a:srgbClr val="000000"/>
              </a:solidFill>
              <a:latin typeface="Sugo Classic"/>
              <a:ea typeface="Sugo Classic"/>
              <a:cs typeface="Sugo Classic"/>
              <a:sym typeface="Sugo Classic"/>
            </a:endParaRPr>
          </a:p>
          <a:p>
            <a:pPr algn="ctr">
              <a:lnSpc>
                <a:spcPts val="5880"/>
              </a:lnSpc>
              <a:spcBef>
                <a:spcPct val="0"/>
              </a:spcBef>
            </a:pPr>
            <a:r>
              <a:rPr lang="en-US" sz="4200" dirty="0">
                <a:solidFill>
                  <a:srgbClr val="000000"/>
                </a:solidFill>
                <a:latin typeface="Sugo Classic"/>
                <a:ea typeface="Sugo Classic"/>
                <a:cs typeface="Sugo Classic"/>
                <a:sym typeface="Sugo Classic"/>
              </a:rPr>
              <a:t>(Assistant Professor)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284784" y="7338266"/>
            <a:ext cx="4470499" cy="2226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>
                <a:solidFill>
                  <a:srgbClr val="000000"/>
                </a:solidFill>
                <a:latin typeface="Sugo Classic"/>
                <a:ea typeface="Sugo Classic"/>
                <a:cs typeface="Sugo Classic"/>
                <a:sym typeface="Sugo Classic"/>
              </a:rPr>
              <a:t> </a:t>
            </a:r>
            <a:r>
              <a:rPr lang="en-US" sz="4200" b="1">
                <a:solidFill>
                  <a:srgbClr val="000000"/>
                </a:solidFill>
                <a:latin typeface="Sugo Classic Bold"/>
                <a:ea typeface="Sugo Classic Bold"/>
                <a:cs typeface="Sugo Classic Bold"/>
                <a:sym typeface="Sugo Classic Bold"/>
              </a:rPr>
              <a:t>SUBMITTED BY :</a:t>
            </a:r>
          </a:p>
          <a:p>
            <a:pPr algn="ctr">
              <a:lnSpc>
                <a:spcPts val="5880"/>
              </a:lnSpc>
            </a:pPr>
            <a:r>
              <a:rPr lang="en-US" sz="4200">
                <a:solidFill>
                  <a:srgbClr val="000000"/>
                </a:solidFill>
                <a:latin typeface="Sugo Classic"/>
                <a:ea typeface="Sugo Classic"/>
                <a:cs typeface="Sugo Classic"/>
                <a:sym typeface="Sugo Classic"/>
              </a:rPr>
              <a:t>Name: - Vishujeet Kuma</a:t>
            </a:r>
            <a:r>
              <a:rPr lang="en-US" sz="4200" b="1">
                <a:solidFill>
                  <a:srgbClr val="000000"/>
                </a:solidFill>
                <a:latin typeface="Sugo Classic Bold"/>
                <a:ea typeface="Sugo Classic Bold"/>
                <a:cs typeface="Sugo Classic Bold"/>
                <a:sym typeface="Sugo Classic Bold"/>
              </a:rPr>
              <a:t>r</a:t>
            </a:r>
          </a:p>
          <a:p>
            <a:pPr algn="ctr">
              <a:lnSpc>
                <a:spcPts val="5880"/>
              </a:lnSpc>
              <a:spcBef>
                <a:spcPct val="0"/>
              </a:spcBef>
            </a:pPr>
            <a:r>
              <a:rPr lang="en-US" sz="4200">
                <a:solidFill>
                  <a:srgbClr val="000000"/>
                </a:solidFill>
                <a:latin typeface="Sugo Classic"/>
                <a:ea typeface="Sugo Classic"/>
                <a:cs typeface="Sugo Classic"/>
                <a:sym typeface="Sugo Classic"/>
              </a:rPr>
              <a:t>Reg: -  RA2331342030037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619345" y="967797"/>
            <a:ext cx="13049309" cy="194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437"/>
              </a:lnSpc>
            </a:pPr>
            <a:r>
              <a:rPr lang="en-US" sz="11026" b="1">
                <a:solidFill>
                  <a:srgbClr val="141619"/>
                </a:solidFill>
                <a:latin typeface="Sugo Classic Bold"/>
                <a:ea typeface="Sugo Classic Bold"/>
                <a:cs typeface="Sugo Classic Bold"/>
                <a:sym typeface="Sugo Classic Bold"/>
              </a:rPr>
              <a:t>CONCLUSION 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791574" y="4526090"/>
            <a:ext cx="13323762" cy="19300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98828" lvl="1" indent="-399414" algn="l">
              <a:lnSpc>
                <a:spcPts val="5142"/>
              </a:lnSpc>
              <a:buFont typeface="Arial"/>
              <a:buChar char="•"/>
            </a:pPr>
            <a:r>
              <a:rPr lang="en-US" sz="3699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The Library Management System developed using Python (Tkinter) and MySQL offers efficient management of books, members, and transactions.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619345" y="6727635"/>
            <a:ext cx="13323762" cy="1282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98828" lvl="1" indent="-399414" algn="l">
              <a:lnSpc>
                <a:spcPts val="5142"/>
              </a:lnSpc>
              <a:buFont typeface="Arial"/>
              <a:buChar char="•"/>
            </a:pPr>
            <a:r>
              <a:rPr lang="en-US" sz="3699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The system ensures smooth book borrowing and return processes with accurate overdue tracking and fine calculation.</a:t>
            </a:r>
          </a:p>
        </p:txBody>
      </p:sp>
      <p:sp>
        <p:nvSpPr>
          <p:cNvPr id="6" name="Freeform 6"/>
          <p:cNvSpPr/>
          <p:nvPr/>
        </p:nvSpPr>
        <p:spPr>
          <a:xfrm>
            <a:off x="473299" y="-818860"/>
            <a:ext cx="1701877" cy="4125764"/>
          </a:xfrm>
          <a:custGeom>
            <a:avLst/>
            <a:gdLst/>
            <a:ahLst/>
            <a:cxnLst/>
            <a:rect l="l" t="t" r="r" b="b"/>
            <a:pathLst>
              <a:path w="1701877" h="4125764">
                <a:moveTo>
                  <a:pt x="0" y="0"/>
                </a:moveTo>
                <a:lnTo>
                  <a:pt x="1701877" y="0"/>
                </a:lnTo>
                <a:lnTo>
                  <a:pt x="1701877" y="4125764"/>
                </a:lnTo>
                <a:lnTo>
                  <a:pt x="0" y="41257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6834696" y="7057507"/>
            <a:ext cx="2258285" cy="3944603"/>
          </a:xfrm>
          <a:custGeom>
            <a:avLst/>
            <a:gdLst/>
            <a:ahLst/>
            <a:cxnLst/>
            <a:rect l="l" t="t" r="r" b="b"/>
            <a:pathLst>
              <a:path w="2258285" h="3944603">
                <a:moveTo>
                  <a:pt x="0" y="0"/>
                </a:moveTo>
                <a:lnTo>
                  <a:pt x="2258286" y="0"/>
                </a:lnTo>
                <a:lnTo>
                  <a:pt x="2258286" y="3944603"/>
                </a:lnTo>
                <a:lnTo>
                  <a:pt x="0" y="394460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4995661" y="9171662"/>
            <a:ext cx="2239349" cy="2172168"/>
          </a:xfrm>
          <a:custGeom>
            <a:avLst/>
            <a:gdLst/>
            <a:ahLst/>
            <a:cxnLst/>
            <a:rect l="l" t="t" r="r" b="b"/>
            <a:pathLst>
              <a:path w="2239349" h="2172168">
                <a:moveTo>
                  <a:pt x="0" y="0"/>
                </a:moveTo>
                <a:lnTo>
                  <a:pt x="2239349" y="0"/>
                </a:lnTo>
                <a:lnTo>
                  <a:pt x="2239349" y="2172168"/>
                </a:lnTo>
                <a:lnTo>
                  <a:pt x="0" y="217216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2175176" y="3372080"/>
            <a:ext cx="3107829" cy="688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596" lvl="1" indent="-431798" algn="ctr">
              <a:lnSpc>
                <a:spcPts val="5599"/>
              </a:lnSpc>
              <a:buFont typeface="Arial"/>
              <a:buChar char="•"/>
            </a:pPr>
            <a:r>
              <a:rPr lang="en-US" sz="3999" b="1">
                <a:solidFill>
                  <a:srgbClr val="000000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Summary: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510927" y="1445946"/>
            <a:ext cx="13266145" cy="36975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297"/>
              </a:lnSpc>
            </a:pPr>
            <a:r>
              <a:rPr lang="en-US" sz="20927">
                <a:solidFill>
                  <a:srgbClr val="141619"/>
                </a:solidFill>
                <a:latin typeface="Sugo Classic"/>
                <a:ea typeface="Sugo Classic"/>
                <a:cs typeface="Sugo Classic"/>
                <a:sym typeface="Sugo Classic"/>
              </a:rPr>
              <a:t>Thank You </a:t>
            </a:r>
          </a:p>
        </p:txBody>
      </p:sp>
      <p:sp>
        <p:nvSpPr>
          <p:cNvPr id="4" name="Freeform 4"/>
          <p:cNvSpPr/>
          <p:nvPr/>
        </p:nvSpPr>
        <p:spPr>
          <a:xfrm>
            <a:off x="-352520" y="5878830"/>
            <a:ext cx="18640520" cy="6758940"/>
          </a:xfrm>
          <a:custGeom>
            <a:avLst/>
            <a:gdLst/>
            <a:ahLst/>
            <a:cxnLst/>
            <a:rect l="l" t="t" r="r" b="b"/>
            <a:pathLst>
              <a:path w="18640520" h="6758940">
                <a:moveTo>
                  <a:pt x="0" y="0"/>
                </a:moveTo>
                <a:lnTo>
                  <a:pt x="18640520" y="0"/>
                </a:lnTo>
                <a:lnTo>
                  <a:pt x="18640520" y="6758940"/>
                </a:lnTo>
                <a:lnTo>
                  <a:pt x="0" y="67589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963" b="-963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984616" y="-490898"/>
            <a:ext cx="3335307" cy="8085592"/>
          </a:xfrm>
          <a:custGeom>
            <a:avLst/>
            <a:gdLst/>
            <a:ahLst/>
            <a:cxnLst/>
            <a:rect l="l" t="t" r="r" b="b"/>
            <a:pathLst>
              <a:path w="3335307" h="8085592">
                <a:moveTo>
                  <a:pt x="0" y="0"/>
                </a:moveTo>
                <a:lnTo>
                  <a:pt x="3335307" y="0"/>
                </a:lnTo>
                <a:lnTo>
                  <a:pt x="3335307" y="8085592"/>
                </a:lnTo>
                <a:lnTo>
                  <a:pt x="0" y="80855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73299" y="-818860"/>
            <a:ext cx="1701877" cy="4125764"/>
          </a:xfrm>
          <a:custGeom>
            <a:avLst/>
            <a:gdLst/>
            <a:ahLst/>
            <a:cxnLst/>
            <a:rect l="l" t="t" r="r" b="b"/>
            <a:pathLst>
              <a:path w="1701877" h="4125764">
                <a:moveTo>
                  <a:pt x="0" y="0"/>
                </a:moveTo>
                <a:lnTo>
                  <a:pt x="1701877" y="0"/>
                </a:lnTo>
                <a:lnTo>
                  <a:pt x="1701877" y="4125764"/>
                </a:lnTo>
                <a:lnTo>
                  <a:pt x="0" y="41257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6112824" y="4832136"/>
            <a:ext cx="3653151" cy="6381050"/>
          </a:xfrm>
          <a:custGeom>
            <a:avLst/>
            <a:gdLst/>
            <a:ahLst/>
            <a:cxnLst/>
            <a:rect l="l" t="t" r="r" b="b"/>
            <a:pathLst>
              <a:path w="3653151" h="6381050">
                <a:moveTo>
                  <a:pt x="0" y="0"/>
                </a:moveTo>
                <a:lnTo>
                  <a:pt x="3653151" y="0"/>
                </a:lnTo>
                <a:lnTo>
                  <a:pt x="3653151" y="6381050"/>
                </a:lnTo>
                <a:lnTo>
                  <a:pt x="0" y="63810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3137880" y="8252132"/>
            <a:ext cx="3622518" cy="3513843"/>
          </a:xfrm>
          <a:custGeom>
            <a:avLst/>
            <a:gdLst/>
            <a:ahLst/>
            <a:cxnLst/>
            <a:rect l="l" t="t" r="r" b="b"/>
            <a:pathLst>
              <a:path w="3622518" h="3513843">
                <a:moveTo>
                  <a:pt x="0" y="0"/>
                </a:moveTo>
                <a:lnTo>
                  <a:pt x="3622518" y="0"/>
                </a:lnTo>
                <a:lnTo>
                  <a:pt x="3622518" y="3513843"/>
                </a:lnTo>
                <a:lnTo>
                  <a:pt x="0" y="351384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3005485" y="2527930"/>
            <a:ext cx="10962704" cy="16301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08"/>
              </a:lnSpc>
            </a:pPr>
            <a:r>
              <a:rPr lang="en-US" sz="3099" b="1">
                <a:solidFill>
                  <a:srgbClr val="000000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A Library Management System (LMS) is software designed to manage library operations efficiently. It tracks books, borrowers, and transactions such as issuing, returning, and calculating fines.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175176" y="156288"/>
            <a:ext cx="13049309" cy="19087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017"/>
              </a:lnSpc>
            </a:pPr>
            <a:r>
              <a:rPr lang="en-US" sz="10726" b="1">
                <a:solidFill>
                  <a:srgbClr val="141619"/>
                </a:solidFill>
                <a:latin typeface="Sugo Classic Bold"/>
                <a:ea typeface="Sugo Classic Bold"/>
                <a:cs typeface="Sugo Classic Bold"/>
                <a:sym typeface="Sugo Classic Bold"/>
              </a:rPr>
              <a:t>INTRODUCTION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930797" y="4310502"/>
            <a:ext cx="10206735" cy="2843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64"/>
              </a:lnSpc>
            </a:pPr>
            <a:r>
              <a:rPr lang="en-US" sz="3499" b="1">
                <a:solidFill>
                  <a:srgbClr val="000000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Purpose:</a:t>
            </a:r>
          </a:p>
          <a:p>
            <a:pPr marL="690879" lvl="1" indent="-345439" algn="l">
              <a:lnSpc>
                <a:spcPts val="4447"/>
              </a:lnSpc>
              <a:buFont typeface="Arial"/>
              <a:buChar char="•"/>
            </a:pPr>
            <a:r>
              <a:rPr lang="en-US" sz="3199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Automate key library tasks to reduce manual errors.</a:t>
            </a:r>
          </a:p>
          <a:p>
            <a:pPr marL="690879" lvl="1" indent="-345439" algn="l">
              <a:lnSpc>
                <a:spcPts val="4447"/>
              </a:lnSpc>
              <a:buFont typeface="Arial"/>
              <a:buChar char="•"/>
            </a:pPr>
            <a:r>
              <a:rPr lang="en-US" sz="3199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Simplify borrowing and returning processes with an easy-to-use interface.</a:t>
            </a:r>
          </a:p>
          <a:p>
            <a:pPr marL="690879" lvl="1" indent="-345439" algn="l">
              <a:lnSpc>
                <a:spcPts val="4447"/>
              </a:lnSpc>
              <a:buFont typeface="Arial"/>
              <a:buChar char="•"/>
            </a:pPr>
            <a:r>
              <a:rPr lang="en-US" sz="3199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Provide accurate tracking of overdue books and fines.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930797" y="7343286"/>
            <a:ext cx="10451115" cy="22866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99"/>
              </a:lnSpc>
            </a:pPr>
            <a:r>
              <a:rPr lang="en-US" sz="3499" b="1">
                <a:solidFill>
                  <a:srgbClr val="000000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Why It’s Important?</a:t>
            </a:r>
          </a:p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As libraries grow, manual tracking of books becomes unmanageable. An LMS offers automation, making book management fast and reliable.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175176" y="190579"/>
            <a:ext cx="13049309" cy="18497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597"/>
              </a:lnSpc>
            </a:pPr>
            <a:r>
              <a:rPr lang="en-US" sz="10426" b="1">
                <a:solidFill>
                  <a:srgbClr val="141619"/>
                </a:solidFill>
                <a:latin typeface="Sugo Classic Bold"/>
                <a:ea typeface="Sugo Classic Bold"/>
                <a:cs typeface="Sugo Classic Bold"/>
                <a:sym typeface="Sugo Classic Bold"/>
              </a:rPr>
              <a:t>PROBLEM STATEMENT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175176" y="2723298"/>
            <a:ext cx="13747681" cy="2843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5647" lvl="1" indent="-377824" algn="l">
              <a:lnSpc>
                <a:spcPts val="4864"/>
              </a:lnSpc>
              <a:buFont typeface="Arial"/>
              <a:buChar char="•"/>
            </a:pPr>
            <a:r>
              <a:rPr lang="en-US" sz="3499" b="1">
                <a:solidFill>
                  <a:srgbClr val="000000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Challenges in Traditional Library Management:</a:t>
            </a:r>
          </a:p>
          <a:p>
            <a:pPr marL="690879" lvl="1" indent="-345439" algn="l">
              <a:lnSpc>
                <a:spcPts val="4447"/>
              </a:lnSpc>
              <a:buAutoNum type="arabicPeriod"/>
            </a:pPr>
            <a:r>
              <a:rPr lang="en-US" sz="3199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Manual Errors: Human errors in tracking book borrowing and returns.</a:t>
            </a:r>
          </a:p>
          <a:p>
            <a:pPr marL="690879" lvl="1" indent="-345439" algn="l">
              <a:lnSpc>
                <a:spcPts val="4447"/>
              </a:lnSpc>
              <a:buAutoNum type="arabicPeriod"/>
            </a:pPr>
            <a:r>
              <a:rPr lang="en-US" sz="3199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Limited Book Search: Time-consuming to locate specific books manually.</a:t>
            </a:r>
          </a:p>
          <a:p>
            <a:pPr marL="690879" lvl="1" indent="-345439" algn="l">
              <a:lnSpc>
                <a:spcPts val="4447"/>
              </a:lnSpc>
              <a:buAutoNum type="arabicPeriod"/>
            </a:pPr>
            <a:r>
              <a:rPr lang="en-US" sz="3199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Overdue Books: Lack of automated reminders for overdue returns.</a:t>
            </a:r>
          </a:p>
          <a:p>
            <a:pPr marL="690879" lvl="1" indent="-345439" algn="l">
              <a:lnSpc>
                <a:spcPts val="4447"/>
              </a:lnSpc>
              <a:buAutoNum type="arabicPeriod"/>
            </a:pPr>
            <a:r>
              <a:rPr lang="en-US" sz="3199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Security Risks: No role-based system to control user access and actions.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175176" y="6167158"/>
            <a:ext cx="13747681" cy="23373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5647" lvl="1" indent="-377824" algn="l">
              <a:lnSpc>
                <a:spcPts val="4864"/>
              </a:lnSpc>
              <a:buFont typeface="Arial"/>
              <a:buChar char="•"/>
            </a:pPr>
            <a:r>
              <a:rPr lang="en-US" sz="3499" b="1">
                <a:solidFill>
                  <a:srgbClr val="000000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How LMS Solves These Problems:  </a:t>
            </a:r>
          </a:p>
          <a:p>
            <a:pPr marL="712468" lvl="1" indent="-356234" algn="l">
              <a:lnSpc>
                <a:spcPts val="4586"/>
              </a:lnSpc>
              <a:buAutoNum type="arabicPeriod"/>
            </a:pPr>
            <a:r>
              <a:rPr lang="en-US" sz="3299" b="1">
                <a:solidFill>
                  <a:srgbClr val="000000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 </a:t>
            </a:r>
            <a:r>
              <a:rPr lang="en-US" sz="3299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Provides quick search capabilities.</a:t>
            </a:r>
          </a:p>
          <a:p>
            <a:pPr marL="712468" lvl="1" indent="-356234" algn="l">
              <a:lnSpc>
                <a:spcPts val="4586"/>
              </a:lnSpc>
              <a:buAutoNum type="arabicPeriod"/>
            </a:pPr>
            <a:r>
              <a:rPr lang="en-US" sz="3299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 Automates overdue tracking and fine calculation.</a:t>
            </a:r>
          </a:p>
          <a:p>
            <a:pPr marL="712468" lvl="1" indent="-356234" algn="l">
              <a:lnSpc>
                <a:spcPts val="4586"/>
              </a:lnSpc>
              <a:buAutoNum type="arabicPeriod"/>
            </a:pPr>
            <a:r>
              <a:rPr lang="en-US" sz="3299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Restricts access to functions based on user roles.</a:t>
            </a:r>
          </a:p>
        </p:txBody>
      </p:sp>
      <p:sp>
        <p:nvSpPr>
          <p:cNvPr id="6" name="Freeform 6"/>
          <p:cNvSpPr/>
          <p:nvPr/>
        </p:nvSpPr>
        <p:spPr>
          <a:xfrm>
            <a:off x="473299" y="-818860"/>
            <a:ext cx="1701877" cy="4125764"/>
          </a:xfrm>
          <a:custGeom>
            <a:avLst/>
            <a:gdLst/>
            <a:ahLst/>
            <a:cxnLst/>
            <a:rect l="l" t="t" r="r" b="b"/>
            <a:pathLst>
              <a:path w="1701877" h="4125764">
                <a:moveTo>
                  <a:pt x="0" y="0"/>
                </a:moveTo>
                <a:lnTo>
                  <a:pt x="1701877" y="0"/>
                </a:lnTo>
                <a:lnTo>
                  <a:pt x="1701877" y="4125764"/>
                </a:lnTo>
                <a:lnTo>
                  <a:pt x="0" y="41257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6834696" y="7057507"/>
            <a:ext cx="2258285" cy="3944603"/>
          </a:xfrm>
          <a:custGeom>
            <a:avLst/>
            <a:gdLst/>
            <a:ahLst/>
            <a:cxnLst/>
            <a:rect l="l" t="t" r="r" b="b"/>
            <a:pathLst>
              <a:path w="2258285" h="3944603">
                <a:moveTo>
                  <a:pt x="0" y="0"/>
                </a:moveTo>
                <a:lnTo>
                  <a:pt x="2258286" y="0"/>
                </a:lnTo>
                <a:lnTo>
                  <a:pt x="2258286" y="3944603"/>
                </a:lnTo>
                <a:lnTo>
                  <a:pt x="0" y="394460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4995661" y="9171662"/>
            <a:ext cx="2239349" cy="2172168"/>
          </a:xfrm>
          <a:custGeom>
            <a:avLst/>
            <a:gdLst/>
            <a:ahLst/>
            <a:cxnLst/>
            <a:rect l="l" t="t" r="r" b="b"/>
            <a:pathLst>
              <a:path w="2239349" h="2172168">
                <a:moveTo>
                  <a:pt x="0" y="0"/>
                </a:moveTo>
                <a:lnTo>
                  <a:pt x="2239349" y="0"/>
                </a:lnTo>
                <a:lnTo>
                  <a:pt x="2239349" y="2172168"/>
                </a:lnTo>
                <a:lnTo>
                  <a:pt x="0" y="217216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522920" y="196409"/>
            <a:ext cx="13049309" cy="18497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597"/>
              </a:lnSpc>
            </a:pPr>
            <a:r>
              <a:rPr lang="en-US" sz="10426" b="1">
                <a:solidFill>
                  <a:srgbClr val="141619"/>
                </a:solidFill>
                <a:latin typeface="Sugo Classic Bold"/>
                <a:ea typeface="Sugo Classic Bold"/>
                <a:cs typeface="Sugo Classic Bold"/>
                <a:sym typeface="Sugo Classic Bold"/>
              </a:rPr>
              <a:t>OBJECTIVES &amp; SCOPE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522920" y="2280975"/>
            <a:ext cx="2921733" cy="6346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98826" lvl="1" indent="-399413" algn="l">
              <a:lnSpc>
                <a:spcPts val="5142"/>
              </a:lnSpc>
              <a:buFont typeface="Arial"/>
              <a:buChar char="•"/>
            </a:pPr>
            <a:r>
              <a:rPr lang="en-US" sz="3699" b="1">
                <a:solidFill>
                  <a:srgbClr val="000000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Objective: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146912" y="6557217"/>
            <a:ext cx="12425317" cy="33708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79" lvl="1" indent="-345439" algn="l">
              <a:lnSpc>
                <a:spcPts val="4447"/>
              </a:lnSpc>
              <a:buFont typeface="Arial"/>
              <a:buChar char="•"/>
            </a:pPr>
            <a:r>
              <a:rPr lang="en-US" sz="3199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User Roles: Students, staff, and lecturers with different borrowing limits.</a:t>
            </a:r>
          </a:p>
          <a:p>
            <a:pPr marL="690879" lvl="1" indent="-345439" algn="l">
              <a:lnSpc>
                <a:spcPts val="4447"/>
              </a:lnSpc>
              <a:buFont typeface="Arial"/>
              <a:buChar char="•"/>
            </a:pPr>
            <a:r>
              <a:rPr lang="en-US" sz="3199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Core Features: Book management, borrowing, return tracking, and fine calculation.</a:t>
            </a:r>
          </a:p>
          <a:p>
            <a:pPr marL="690879" lvl="1" indent="-345439" algn="l">
              <a:lnSpc>
                <a:spcPts val="4447"/>
              </a:lnSpc>
              <a:buFont typeface="Arial"/>
              <a:buChar char="•"/>
            </a:pPr>
            <a:r>
              <a:rPr lang="en-US" sz="3199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Technology Used: Python (with Tkinter) and MySQL for backend and data management.</a:t>
            </a:r>
          </a:p>
          <a:p>
            <a:pPr algn="l">
              <a:lnSpc>
                <a:spcPts val="4447"/>
              </a:lnSpc>
            </a:pPr>
            <a:endParaRPr lang="en-US" sz="3199">
              <a:solidFill>
                <a:srgbClr val="000000"/>
              </a:solidFill>
              <a:latin typeface="Crimson Pro"/>
              <a:ea typeface="Crimson Pro"/>
              <a:cs typeface="Crimson Pro"/>
              <a:sym typeface="Crimson Pro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473299" y="-818860"/>
            <a:ext cx="1701877" cy="4125764"/>
          </a:xfrm>
          <a:custGeom>
            <a:avLst/>
            <a:gdLst/>
            <a:ahLst/>
            <a:cxnLst/>
            <a:rect l="l" t="t" r="r" b="b"/>
            <a:pathLst>
              <a:path w="1701877" h="4125764">
                <a:moveTo>
                  <a:pt x="0" y="0"/>
                </a:moveTo>
                <a:lnTo>
                  <a:pt x="1701877" y="0"/>
                </a:lnTo>
                <a:lnTo>
                  <a:pt x="1701877" y="4125764"/>
                </a:lnTo>
                <a:lnTo>
                  <a:pt x="0" y="41257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6834696" y="7057507"/>
            <a:ext cx="2258285" cy="3944603"/>
          </a:xfrm>
          <a:custGeom>
            <a:avLst/>
            <a:gdLst/>
            <a:ahLst/>
            <a:cxnLst/>
            <a:rect l="l" t="t" r="r" b="b"/>
            <a:pathLst>
              <a:path w="2258285" h="3944603">
                <a:moveTo>
                  <a:pt x="0" y="0"/>
                </a:moveTo>
                <a:lnTo>
                  <a:pt x="2258286" y="0"/>
                </a:lnTo>
                <a:lnTo>
                  <a:pt x="2258286" y="3944603"/>
                </a:lnTo>
                <a:lnTo>
                  <a:pt x="0" y="394460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4995661" y="9171662"/>
            <a:ext cx="2239349" cy="2172168"/>
          </a:xfrm>
          <a:custGeom>
            <a:avLst/>
            <a:gdLst/>
            <a:ahLst/>
            <a:cxnLst/>
            <a:rect l="l" t="t" r="r" b="b"/>
            <a:pathLst>
              <a:path w="2239349" h="2172168">
                <a:moveTo>
                  <a:pt x="0" y="0"/>
                </a:moveTo>
                <a:lnTo>
                  <a:pt x="2239349" y="0"/>
                </a:lnTo>
                <a:lnTo>
                  <a:pt x="2239349" y="2172168"/>
                </a:lnTo>
                <a:lnTo>
                  <a:pt x="0" y="217216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3099488" y="3007567"/>
            <a:ext cx="12472741" cy="2804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81" lvl="1" indent="-345440" algn="just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Develop a system to automate book management, borrowing, and return.</a:t>
            </a:r>
          </a:p>
          <a:p>
            <a:pPr marL="690881" lvl="1" indent="-345440" algn="just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Implement role-based access for students, staff, and lecturers.</a:t>
            </a:r>
          </a:p>
          <a:p>
            <a:pPr marL="690881" lvl="1" indent="-345440" algn="just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Track fines for overdue books automatically.</a:t>
            </a:r>
          </a:p>
          <a:p>
            <a:pPr algn="just">
              <a:lnSpc>
                <a:spcPts val="4480"/>
              </a:lnSpc>
              <a:spcBef>
                <a:spcPct val="0"/>
              </a:spcBef>
            </a:pPr>
            <a:endParaRPr lang="en-US" sz="3200">
              <a:solidFill>
                <a:srgbClr val="000000"/>
              </a:solidFill>
              <a:latin typeface="Crimson Pro"/>
              <a:ea typeface="Crimson Pro"/>
              <a:cs typeface="Crimson Pro"/>
              <a:sym typeface="Crimson Pro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2287101" y="5736162"/>
            <a:ext cx="2074962" cy="639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98828" lvl="1" indent="-399414" algn="ctr">
              <a:lnSpc>
                <a:spcPts val="5179"/>
              </a:lnSpc>
              <a:buFont typeface="Arial"/>
              <a:buChar char="•"/>
            </a:pPr>
            <a:r>
              <a:rPr lang="en-US" sz="3699" b="1">
                <a:solidFill>
                  <a:srgbClr val="000000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Scope</a:t>
            </a:r>
            <a:r>
              <a:rPr lang="en-US" sz="3699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: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73299" y="-818860"/>
            <a:ext cx="1701877" cy="4125764"/>
          </a:xfrm>
          <a:custGeom>
            <a:avLst/>
            <a:gdLst/>
            <a:ahLst/>
            <a:cxnLst/>
            <a:rect l="l" t="t" r="r" b="b"/>
            <a:pathLst>
              <a:path w="1701877" h="4125764">
                <a:moveTo>
                  <a:pt x="0" y="0"/>
                </a:moveTo>
                <a:lnTo>
                  <a:pt x="1701877" y="0"/>
                </a:lnTo>
                <a:lnTo>
                  <a:pt x="1701877" y="4125764"/>
                </a:lnTo>
                <a:lnTo>
                  <a:pt x="0" y="41257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2376504" y="196409"/>
            <a:ext cx="13049309" cy="18497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597"/>
              </a:lnSpc>
            </a:pPr>
            <a:r>
              <a:rPr lang="en-US" sz="10426" b="1">
                <a:solidFill>
                  <a:srgbClr val="141619"/>
                </a:solidFill>
                <a:latin typeface="Sugo Classic Bold"/>
                <a:ea typeface="Sugo Classic Bold"/>
                <a:cs typeface="Sugo Classic Bold"/>
                <a:sym typeface="Sugo Classic Bold"/>
              </a:rPr>
              <a:t>SYSTEM ARCHITECTURE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175176" y="2828671"/>
            <a:ext cx="6471959" cy="639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98829" lvl="1" indent="-399415" algn="l">
              <a:lnSpc>
                <a:spcPts val="5179"/>
              </a:lnSpc>
              <a:buFont typeface="Arial"/>
              <a:buChar char="•"/>
            </a:pPr>
            <a:r>
              <a:rPr lang="en-US" sz="3699" b="1">
                <a:solidFill>
                  <a:srgbClr val="141619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Technology Stack: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023523" y="6000750"/>
            <a:ext cx="5035689" cy="639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98829" lvl="1" indent="-399415" algn="l">
              <a:lnSpc>
                <a:spcPts val="5179"/>
              </a:lnSpc>
              <a:buFont typeface="Arial"/>
              <a:buChar char="•"/>
            </a:pPr>
            <a:r>
              <a:rPr lang="en-US" sz="3699" b="1">
                <a:solidFill>
                  <a:srgbClr val="141619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Workflow Diagram: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862187" y="3610991"/>
            <a:ext cx="12563626" cy="22468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79" lvl="1" indent="-345439" algn="l">
              <a:lnSpc>
                <a:spcPts val="4447"/>
              </a:lnSpc>
              <a:buFont typeface="Arial"/>
              <a:buChar char="•"/>
            </a:pPr>
            <a:r>
              <a:rPr lang="en-US" sz="3199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Backend and Interface: Python with Tkinter.</a:t>
            </a:r>
          </a:p>
          <a:p>
            <a:pPr marL="690879" lvl="1" indent="-345439" algn="l">
              <a:lnSpc>
                <a:spcPts val="4447"/>
              </a:lnSpc>
              <a:buFont typeface="Arial"/>
              <a:buChar char="•"/>
            </a:pPr>
            <a:r>
              <a:rPr lang="en-US" sz="3199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Database: MySQL to store and manage book, member, and transaction data.</a:t>
            </a:r>
          </a:p>
          <a:p>
            <a:pPr marL="690879" lvl="1" indent="-345439" algn="l">
              <a:lnSpc>
                <a:spcPts val="4447"/>
              </a:lnSpc>
              <a:buFont typeface="Arial"/>
              <a:buChar char="•"/>
            </a:pPr>
            <a:r>
              <a:rPr lang="en-US" sz="3199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Software Tools: MySQL Workbench, Python IDE for development.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862187" y="6783070"/>
            <a:ext cx="12563626" cy="22468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79" lvl="1" indent="-345439" algn="l">
              <a:lnSpc>
                <a:spcPts val="4447"/>
              </a:lnSpc>
              <a:buFont typeface="Arial"/>
              <a:buChar char="•"/>
            </a:pPr>
            <a:r>
              <a:rPr lang="en-US" sz="3199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User logs in through the Tkinter interface.</a:t>
            </a:r>
          </a:p>
          <a:p>
            <a:pPr marL="690879" lvl="1" indent="-345439" algn="l">
              <a:lnSpc>
                <a:spcPts val="4447"/>
              </a:lnSpc>
              <a:buFont typeface="Arial"/>
              <a:buChar char="•"/>
            </a:pPr>
            <a:r>
              <a:rPr lang="en-US" sz="3199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The system authenticates the user and provides access based on role.</a:t>
            </a:r>
          </a:p>
          <a:p>
            <a:pPr marL="690879" lvl="1" indent="-345439" algn="l">
              <a:lnSpc>
                <a:spcPts val="4447"/>
              </a:lnSpc>
              <a:buFont typeface="Arial"/>
              <a:buChar char="•"/>
            </a:pPr>
            <a:r>
              <a:rPr lang="en-US" sz="3199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Users search for books, borrow, or return them.</a:t>
            </a:r>
          </a:p>
          <a:p>
            <a:pPr marL="690879" lvl="1" indent="-345439" algn="l">
              <a:lnSpc>
                <a:spcPts val="4447"/>
              </a:lnSpc>
              <a:buFont typeface="Arial"/>
              <a:buChar char="•"/>
            </a:pPr>
            <a:r>
              <a:rPr lang="en-US" sz="3199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MySQL handles all data storage and updates in real-time.</a:t>
            </a:r>
          </a:p>
        </p:txBody>
      </p:sp>
      <p:sp>
        <p:nvSpPr>
          <p:cNvPr id="9" name="Freeform 9"/>
          <p:cNvSpPr/>
          <p:nvPr/>
        </p:nvSpPr>
        <p:spPr>
          <a:xfrm>
            <a:off x="16834696" y="7057507"/>
            <a:ext cx="2258285" cy="3944603"/>
          </a:xfrm>
          <a:custGeom>
            <a:avLst/>
            <a:gdLst/>
            <a:ahLst/>
            <a:cxnLst/>
            <a:rect l="l" t="t" r="r" b="b"/>
            <a:pathLst>
              <a:path w="2258285" h="3944603">
                <a:moveTo>
                  <a:pt x="0" y="0"/>
                </a:moveTo>
                <a:lnTo>
                  <a:pt x="2258286" y="0"/>
                </a:lnTo>
                <a:lnTo>
                  <a:pt x="2258286" y="3944603"/>
                </a:lnTo>
                <a:lnTo>
                  <a:pt x="0" y="394460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4995661" y="9171662"/>
            <a:ext cx="2239349" cy="2172168"/>
          </a:xfrm>
          <a:custGeom>
            <a:avLst/>
            <a:gdLst/>
            <a:ahLst/>
            <a:cxnLst/>
            <a:rect l="l" t="t" r="r" b="b"/>
            <a:pathLst>
              <a:path w="2239349" h="2172168">
                <a:moveTo>
                  <a:pt x="0" y="0"/>
                </a:moveTo>
                <a:lnTo>
                  <a:pt x="2239349" y="0"/>
                </a:lnTo>
                <a:lnTo>
                  <a:pt x="2239349" y="2172168"/>
                </a:lnTo>
                <a:lnTo>
                  <a:pt x="0" y="217216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467692" y="190579"/>
            <a:ext cx="13049309" cy="18497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597"/>
              </a:lnSpc>
            </a:pPr>
            <a:r>
              <a:rPr lang="en-US" sz="10426" b="1">
                <a:solidFill>
                  <a:srgbClr val="141619"/>
                </a:solidFill>
                <a:latin typeface="Sugo Classic Bold"/>
                <a:ea typeface="Sugo Classic Bold"/>
                <a:cs typeface="Sugo Classic Bold"/>
                <a:sym typeface="Sugo Classic Bold"/>
              </a:rPr>
              <a:t>DATABASE SCHEMA DESIGN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175176" y="2709369"/>
            <a:ext cx="7076931" cy="1118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81" lvl="1" indent="-345440" algn="l">
              <a:lnSpc>
                <a:spcPts val="4480"/>
              </a:lnSpc>
              <a:buFont typeface="Arial"/>
              <a:buChar char="•"/>
            </a:pPr>
            <a:r>
              <a:rPr lang="en-US" sz="3200" b="1">
                <a:solidFill>
                  <a:srgbClr val="141619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Database Name: </a:t>
            </a:r>
            <a:r>
              <a:rPr lang="en-US" sz="3200" b="1">
                <a:solidFill>
                  <a:srgbClr val="FA0606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library_db</a:t>
            </a:r>
          </a:p>
          <a:p>
            <a:pPr marL="690881" lvl="1" indent="-345440" algn="l">
              <a:lnSpc>
                <a:spcPts val="4480"/>
              </a:lnSpc>
              <a:buFont typeface="Arial"/>
              <a:buChar char="•"/>
            </a:pPr>
            <a:r>
              <a:rPr lang="en-US" sz="3200" b="1">
                <a:solidFill>
                  <a:srgbClr val="141619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Table Name: </a:t>
            </a:r>
            <a:r>
              <a:rPr lang="en-US" sz="3200" b="1">
                <a:solidFill>
                  <a:srgbClr val="FA0606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library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868942" y="2965591"/>
            <a:ext cx="3499325" cy="606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5651" lvl="1" indent="-377825" algn="l">
              <a:lnSpc>
                <a:spcPts val="4900"/>
              </a:lnSpc>
              <a:buFont typeface="Arial"/>
              <a:buChar char="•"/>
            </a:pPr>
            <a:r>
              <a:rPr lang="en-US" sz="3500" b="1">
                <a:solidFill>
                  <a:srgbClr val="141619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Explanation: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467692" y="4449564"/>
            <a:ext cx="7198579" cy="56187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79" lvl="1" indent="-345439" algn="l">
              <a:lnSpc>
                <a:spcPts val="4447"/>
              </a:lnSpc>
              <a:buFont typeface="Arial"/>
              <a:buChar char="•"/>
            </a:pPr>
            <a:r>
              <a:rPr lang="en-US" sz="3199" b="1">
                <a:solidFill>
                  <a:srgbClr val="F10505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Member:</a:t>
            </a:r>
            <a:r>
              <a:rPr lang="en-US" sz="3199" b="1">
                <a:solidFill>
                  <a:srgbClr val="000000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 </a:t>
            </a:r>
            <a:r>
              <a:rPr lang="en-US" sz="3199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Identifies the user type (student, staff, lecturer).</a:t>
            </a:r>
          </a:p>
          <a:p>
            <a:pPr marL="690879" lvl="1" indent="-345439" algn="l">
              <a:lnSpc>
                <a:spcPts val="4447"/>
              </a:lnSpc>
              <a:buFont typeface="Arial"/>
              <a:buChar char="•"/>
            </a:pPr>
            <a:r>
              <a:rPr lang="en-US" sz="3199" b="1">
                <a:solidFill>
                  <a:srgbClr val="F10505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Member_PRN_NO: </a:t>
            </a:r>
            <a:r>
              <a:rPr lang="en-US" sz="3199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Unique identifier for each member.</a:t>
            </a:r>
          </a:p>
          <a:p>
            <a:pPr marL="690879" lvl="1" indent="-345439" algn="l">
              <a:lnSpc>
                <a:spcPts val="4447"/>
              </a:lnSpc>
              <a:buFont typeface="Arial"/>
              <a:buChar char="•"/>
            </a:pPr>
            <a:r>
              <a:rPr lang="en-US" sz="3199" b="1">
                <a:solidFill>
                  <a:srgbClr val="F10505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BookId, BookTitle, Author:</a:t>
            </a:r>
            <a:r>
              <a:rPr lang="en-US" sz="3199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 Store book information.</a:t>
            </a:r>
          </a:p>
          <a:p>
            <a:pPr marL="690879" lvl="1" indent="-345439" algn="l">
              <a:lnSpc>
                <a:spcPts val="4447"/>
              </a:lnSpc>
              <a:buFont typeface="Arial"/>
              <a:buChar char="•"/>
            </a:pPr>
            <a:r>
              <a:rPr lang="en-US" sz="3199" b="1">
                <a:solidFill>
                  <a:srgbClr val="F10505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DateBorrow, DateDue, DateOverdue:</a:t>
            </a:r>
            <a:r>
              <a:rPr lang="en-US" sz="3199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 Tracks borrowing and return status.</a:t>
            </a:r>
          </a:p>
          <a:p>
            <a:pPr marL="690879" lvl="1" indent="-345439" algn="l">
              <a:lnSpc>
                <a:spcPts val="4447"/>
              </a:lnSpc>
              <a:buFont typeface="Arial"/>
              <a:buChar char="•"/>
            </a:pPr>
            <a:r>
              <a:rPr lang="en-US" sz="3199" b="1">
                <a:solidFill>
                  <a:srgbClr val="F10505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FinalPrice:</a:t>
            </a:r>
            <a:r>
              <a:rPr lang="en-US" sz="3199" b="1">
                <a:solidFill>
                  <a:srgbClr val="000000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 </a:t>
            </a:r>
            <a:r>
              <a:rPr lang="en-US" sz="3199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Holds the calculated fine for overdue returns.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566231" y="3823835"/>
            <a:ext cx="7198579" cy="34731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12468" lvl="1" indent="-356234" algn="l">
              <a:lnSpc>
                <a:spcPts val="4586"/>
              </a:lnSpc>
              <a:buFont typeface="Arial"/>
              <a:buChar char="•"/>
            </a:pPr>
            <a:r>
              <a:rPr lang="en-US" sz="3299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This schema ensures efficient data storage and management of books, members, and borrowing details. Relationships between book and member records allow tracking of all transactions.</a:t>
            </a:r>
          </a:p>
        </p:txBody>
      </p:sp>
      <p:sp>
        <p:nvSpPr>
          <p:cNvPr id="8" name="Freeform 8"/>
          <p:cNvSpPr/>
          <p:nvPr/>
        </p:nvSpPr>
        <p:spPr>
          <a:xfrm>
            <a:off x="473299" y="-818860"/>
            <a:ext cx="1701877" cy="4125764"/>
          </a:xfrm>
          <a:custGeom>
            <a:avLst/>
            <a:gdLst/>
            <a:ahLst/>
            <a:cxnLst/>
            <a:rect l="l" t="t" r="r" b="b"/>
            <a:pathLst>
              <a:path w="1701877" h="4125764">
                <a:moveTo>
                  <a:pt x="0" y="0"/>
                </a:moveTo>
                <a:lnTo>
                  <a:pt x="1701877" y="0"/>
                </a:lnTo>
                <a:lnTo>
                  <a:pt x="1701877" y="4125764"/>
                </a:lnTo>
                <a:lnTo>
                  <a:pt x="0" y="41257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6834696" y="7057507"/>
            <a:ext cx="2258285" cy="3944603"/>
          </a:xfrm>
          <a:custGeom>
            <a:avLst/>
            <a:gdLst/>
            <a:ahLst/>
            <a:cxnLst/>
            <a:rect l="l" t="t" r="r" b="b"/>
            <a:pathLst>
              <a:path w="2258285" h="3944603">
                <a:moveTo>
                  <a:pt x="0" y="0"/>
                </a:moveTo>
                <a:lnTo>
                  <a:pt x="2258286" y="0"/>
                </a:lnTo>
                <a:lnTo>
                  <a:pt x="2258286" y="3944603"/>
                </a:lnTo>
                <a:lnTo>
                  <a:pt x="0" y="394460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4995661" y="9171662"/>
            <a:ext cx="2239349" cy="2172168"/>
          </a:xfrm>
          <a:custGeom>
            <a:avLst/>
            <a:gdLst/>
            <a:ahLst/>
            <a:cxnLst/>
            <a:rect l="l" t="t" r="r" b="b"/>
            <a:pathLst>
              <a:path w="2239349" h="2172168">
                <a:moveTo>
                  <a:pt x="0" y="0"/>
                </a:moveTo>
                <a:lnTo>
                  <a:pt x="2239349" y="0"/>
                </a:lnTo>
                <a:lnTo>
                  <a:pt x="2239349" y="2172168"/>
                </a:lnTo>
                <a:lnTo>
                  <a:pt x="0" y="217216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2175176" y="3837928"/>
            <a:ext cx="3844624" cy="5280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90881" lvl="1" indent="-345440" algn="ctr">
              <a:lnSpc>
                <a:spcPts val="4480"/>
              </a:lnSpc>
              <a:buFont typeface="Arial"/>
              <a:buChar char="•"/>
            </a:pPr>
            <a:r>
              <a:rPr lang="en-US" sz="3200" b="1" dirty="0">
                <a:solidFill>
                  <a:srgbClr val="000000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Key Columns: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357442" y="2707337"/>
            <a:ext cx="15749459" cy="11229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79" lvl="1" indent="-345439" algn="l">
              <a:lnSpc>
                <a:spcPts val="4447"/>
              </a:lnSpc>
              <a:buFont typeface="Arial"/>
              <a:buChar char="•"/>
            </a:pPr>
            <a:r>
              <a:rPr lang="en-US" sz="3199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Each user logs in with unique credentials.</a:t>
            </a:r>
          </a:p>
          <a:p>
            <a:pPr marL="690879" lvl="1" indent="-345439" algn="l">
              <a:lnSpc>
                <a:spcPts val="4447"/>
              </a:lnSpc>
              <a:buFont typeface="Arial"/>
              <a:buChar char="•"/>
            </a:pPr>
            <a:r>
              <a:rPr lang="en-US" sz="3199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System restricts actions based on the role (e.g., students can borrow fewer books than staff).</a:t>
            </a:r>
          </a:p>
        </p:txBody>
      </p:sp>
      <p:sp>
        <p:nvSpPr>
          <p:cNvPr id="4" name="Freeform 4"/>
          <p:cNvSpPr/>
          <p:nvPr/>
        </p:nvSpPr>
        <p:spPr>
          <a:xfrm>
            <a:off x="473299" y="-818860"/>
            <a:ext cx="1701877" cy="4125764"/>
          </a:xfrm>
          <a:custGeom>
            <a:avLst/>
            <a:gdLst/>
            <a:ahLst/>
            <a:cxnLst/>
            <a:rect l="l" t="t" r="r" b="b"/>
            <a:pathLst>
              <a:path w="1701877" h="4125764">
                <a:moveTo>
                  <a:pt x="0" y="0"/>
                </a:moveTo>
                <a:lnTo>
                  <a:pt x="1701877" y="0"/>
                </a:lnTo>
                <a:lnTo>
                  <a:pt x="1701877" y="4125764"/>
                </a:lnTo>
                <a:lnTo>
                  <a:pt x="0" y="41257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685863" y="301707"/>
            <a:ext cx="16602137" cy="16560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197"/>
              </a:lnSpc>
              <a:spcBef>
                <a:spcPct val="0"/>
              </a:spcBef>
            </a:pPr>
            <a:r>
              <a:rPr lang="en-US" sz="9426" b="1">
                <a:solidFill>
                  <a:srgbClr val="000000"/>
                </a:solidFill>
                <a:latin typeface="Sugo Classic Bold"/>
                <a:ea typeface="Sugo Classic Bold"/>
                <a:cs typeface="Sugo Classic Bold"/>
                <a:sym typeface="Sugo Classic Bold"/>
              </a:rPr>
              <a:t>CORE FEATURES AND FUNCTIONALITIES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892560" y="2173166"/>
            <a:ext cx="8901168" cy="5405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12470" lvl="1" indent="-356235" algn="ctr">
              <a:lnSpc>
                <a:spcPts val="4620"/>
              </a:lnSpc>
              <a:buFont typeface="Arial"/>
              <a:buChar char="•"/>
            </a:pPr>
            <a:r>
              <a:rPr lang="en-US" sz="3300" b="1" dirty="0">
                <a:solidFill>
                  <a:srgbClr val="000000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User Authentication and Role Management: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856481" y="4049346"/>
            <a:ext cx="4438129" cy="5405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12470" lvl="1" indent="-356235" algn="ctr">
              <a:lnSpc>
                <a:spcPts val="4620"/>
              </a:lnSpc>
              <a:buFont typeface="Arial"/>
              <a:buChar char="•"/>
            </a:pPr>
            <a:r>
              <a:rPr lang="en-US" sz="3300" b="1" dirty="0">
                <a:solidFill>
                  <a:srgbClr val="000000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Book Management: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357442" y="4584651"/>
            <a:ext cx="8436286" cy="1118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81" lvl="1" indent="-345440" algn="ctr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Add, update, and remove books in the library.</a:t>
            </a:r>
          </a:p>
          <a:p>
            <a:pPr marL="690881" lvl="1" indent="-345440" algn="ctr">
              <a:lnSpc>
                <a:spcPts val="4480"/>
              </a:lnSpc>
              <a:spcBef>
                <a:spcPct val="0"/>
              </a:spcBef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Monitor book availability in real-time.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856481" y="5922596"/>
            <a:ext cx="7703397" cy="5405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12470" lvl="1" indent="-356235" algn="ctr">
              <a:lnSpc>
                <a:spcPts val="4620"/>
              </a:lnSpc>
              <a:buFont typeface="Arial"/>
              <a:buChar char="•"/>
            </a:pPr>
            <a:r>
              <a:rPr lang="en-US" sz="3300" b="1" dirty="0">
                <a:solidFill>
                  <a:srgbClr val="000000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Borrowing and Return Management: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357442" y="6457901"/>
            <a:ext cx="9782198" cy="1118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81" lvl="1" indent="-345440" algn="ctr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Borrowing date and due date are tracked automatically.</a:t>
            </a:r>
          </a:p>
          <a:p>
            <a:pPr marL="690881" lvl="1" indent="-345440" algn="ctr">
              <a:lnSpc>
                <a:spcPts val="4480"/>
              </a:lnSpc>
              <a:spcBef>
                <a:spcPct val="0"/>
              </a:spcBef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Return process updates book status in the database.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603548" y="7795846"/>
            <a:ext cx="5355281" cy="5405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12470" lvl="1" indent="-356235" algn="ctr">
              <a:lnSpc>
                <a:spcPts val="4620"/>
              </a:lnSpc>
              <a:buFont typeface="Arial"/>
              <a:buChar char="•"/>
            </a:pPr>
            <a:r>
              <a:rPr lang="en-US" sz="3300" b="1" dirty="0">
                <a:solidFill>
                  <a:srgbClr val="000000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Search Functionality: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175176" y="8331151"/>
            <a:ext cx="7883224" cy="5280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90881" lvl="1" indent="-345440" algn="ctr">
              <a:lnSpc>
                <a:spcPts val="4480"/>
              </a:lnSpc>
              <a:buFont typeface="Arial"/>
              <a:buChar char="•"/>
            </a:pPr>
            <a:r>
              <a:rPr lang="en-US" sz="3200" dirty="0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Search books by title, author, or category.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603548" y="9107121"/>
            <a:ext cx="6626051" cy="5405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12470" lvl="1" indent="-356235" algn="ctr">
              <a:lnSpc>
                <a:spcPts val="4620"/>
              </a:lnSpc>
              <a:buFont typeface="Arial"/>
              <a:buChar char="•"/>
            </a:pPr>
            <a:r>
              <a:rPr lang="en-US" sz="3300" b="1" dirty="0">
                <a:solidFill>
                  <a:srgbClr val="000000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Overdue Fine Calculation: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357442" y="9604326"/>
            <a:ext cx="12882558" cy="5280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90881" lvl="1" indent="-345440" algn="ctr">
              <a:lnSpc>
                <a:spcPts val="4480"/>
              </a:lnSpc>
              <a:buFont typeface="Arial"/>
              <a:buChar char="•"/>
            </a:pPr>
            <a:r>
              <a:rPr lang="en-US" sz="3200" dirty="0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Automatically computes fines for overdue books based on return dates.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175176" y="218304"/>
            <a:ext cx="13049309" cy="194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437"/>
              </a:lnSpc>
            </a:pPr>
            <a:r>
              <a:rPr lang="en-US" sz="11026" b="1">
                <a:solidFill>
                  <a:srgbClr val="141619"/>
                </a:solidFill>
                <a:latin typeface="Sugo Classic Bold"/>
                <a:ea typeface="Sugo Classic Bold"/>
                <a:cs typeface="Sugo Classic Bold"/>
                <a:sym typeface="Sugo Classic Bold"/>
              </a:rPr>
              <a:t>TOOLS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367655" y="3570792"/>
            <a:ext cx="13747681" cy="11229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81" lvl="1" indent="-345440" algn="l">
              <a:lnSpc>
                <a:spcPts val="4448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Used for developing the user interface.</a:t>
            </a:r>
          </a:p>
          <a:p>
            <a:pPr marL="690881" lvl="1" indent="-345440" algn="l">
              <a:lnSpc>
                <a:spcPts val="4448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Provides a simple GUI framework for creating interactive windows.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619345" y="5699014"/>
            <a:ext cx="13747681" cy="16849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81" lvl="1" indent="-345440" algn="l">
              <a:lnSpc>
                <a:spcPts val="4448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Acts as the backend database to store and manage book, member, and transaction data.</a:t>
            </a:r>
          </a:p>
          <a:p>
            <a:pPr marL="690881" lvl="1" indent="-345440" algn="l">
              <a:lnSpc>
                <a:spcPts val="4448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MySQL Workbench used for creating tables and managing queries.</a:t>
            </a:r>
          </a:p>
        </p:txBody>
      </p:sp>
      <p:sp>
        <p:nvSpPr>
          <p:cNvPr id="6" name="Freeform 6"/>
          <p:cNvSpPr/>
          <p:nvPr/>
        </p:nvSpPr>
        <p:spPr>
          <a:xfrm>
            <a:off x="473299" y="-818860"/>
            <a:ext cx="1701877" cy="4125764"/>
          </a:xfrm>
          <a:custGeom>
            <a:avLst/>
            <a:gdLst/>
            <a:ahLst/>
            <a:cxnLst/>
            <a:rect l="l" t="t" r="r" b="b"/>
            <a:pathLst>
              <a:path w="1701877" h="4125764">
                <a:moveTo>
                  <a:pt x="0" y="0"/>
                </a:moveTo>
                <a:lnTo>
                  <a:pt x="1701877" y="0"/>
                </a:lnTo>
                <a:lnTo>
                  <a:pt x="1701877" y="4125764"/>
                </a:lnTo>
                <a:lnTo>
                  <a:pt x="0" y="41257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6834696" y="7057507"/>
            <a:ext cx="2258285" cy="3944603"/>
          </a:xfrm>
          <a:custGeom>
            <a:avLst/>
            <a:gdLst/>
            <a:ahLst/>
            <a:cxnLst/>
            <a:rect l="l" t="t" r="r" b="b"/>
            <a:pathLst>
              <a:path w="2258285" h="3944603">
                <a:moveTo>
                  <a:pt x="0" y="0"/>
                </a:moveTo>
                <a:lnTo>
                  <a:pt x="2258286" y="0"/>
                </a:lnTo>
                <a:lnTo>
                  <a:pt x="2258286" y="3944603"/>
                </a:lnTo>
                <a:lnTo>
                  <a:pt x="0" y="394460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4995661" y="9171662"/>
            <a:ext cx="2239349" cy="2172168"/>
          </a:xfrm>
          <a:custGeom>
            <a:avLst/>
            <a:gdLst/>
            <a:ahLst/>
            <a:cxnLst/>
            <a:rect l="l" t="t" r="r" b="b"/>
            <a:pathLst>
              <a:path w="2239349" h="2172168">
                <a:moveTo>
                  <a:pt x="0" y="0"/>
                </a:moveTo>
                <a:lnTo>
                  <a:pt x="2239349" y="0"/>
                </a:lnTo>
                <a:lnTo>
                  <a:pt x="2239349" y="2172168"/>
                </a:lnTo>
                <a:lnTo>
                  <a:pt x="0" y="217216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869037" y="2710004"/>
            <a:ext cx="4624834" cy="5969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55649" lvl="1" indent="-377824" algn="ctr">
              <a:lnSpc>
                <a:spcPts val="4899"/>
              </a:lnSpc>
              <a:buFont typeface="Arial"/>
              <a:buChar char="•"/>
            </a:pPr>
            <a:r>
              <a:rPr lang="en-US" sz="3499" b="1" dirty="0">
                <a:solidFill>
                  <a:srgbClr val="000000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Python (</a:t>
            </a:r>
            <a:r>
              <a:rPr lang="en-US" sz="3499" b="1" dirty="0" err="1">
                <a:solidFill>
                  <a:srgbClr val="000000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Tkinter</a:t>
            </a:r>
            <a:r>
              <a:rPr lang="en-US" sz="3499" b="1" dirty="0">
                <a:solidFill>
                  <a:srgbClr val="000000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):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999559" y="5001784"/>
            <a:ext cx="2123331" cy="573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12470" lvl="1" indent="-356235" algn="ctr">
              <a:lnSpc>
                <a:spcPts val="4620"/>
              </a:lnSpc>
              <a:buFont typeface="Arial"/>
              <a:buChar char="•"/>
            </a:pPr>
            <a:r>
              <a:rPr lang="en-US" sz="3300" b="1">
                <a:solidFill>
                  <a:srgbClr val="000000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MySQL: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810472" y="7917101"/>
            <a:ext cx="4895127" cy="5405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12470" lvl="1" indent="-356235" algn="ctr">
              <a:lnSpc>
                <a:spcPts val="4620"/>
              </a:lnSpc>
              <a:buFont typeface="Arial"/>
              <a:buChar char="•"/>
            </a:pPr>
            <a:r>
              <a:rPr lang="en-US" sz="3300" b="1" dirty="0">
                <a:solidFill>
                  <a:srgbClr val="000000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Python IDE (</a:t>
            </a:r>
            <a:r>
              <a:rPr lang="en-US" sz="3300" b="1" dirty="0" err="1">
                <a:solidFill>
                  <a:srgbClr val="000000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VSCode</a:t>
            </a:r>
            <a:r>
              <a:rPr lang="en-US" sz="3300" b="1" dirty="0">
                <a:solidFill>
                  <a:srgbClr val="000000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):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543428" y="8614767"/>
            <a:ext cx="13125227" cy="5280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02641" lvl="1" indent="-457200" algn="ctr">
              <a:lnSpc>
                <a:spcPts val="448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Your paragraph used for writing and debugging Python code efficiently.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73299" y="-818860"/>
            <a:ext cx="1701877" cy="4125764"/>
          </a:xfrm>
          <a:custGeom>
            <a:avLst/>
            <a:gdLst/>
            <a:ahLst/>
            <a:cxnLst/>
            <a:rect l="l" t="t" r="r" b="b"/>
            <a:pathLst>
              <a:path w="1701877" h="4125764">
                <a:moveTo>
                  <a:pt x="0" y="0"/>
                </a:moveTo>
                <a:lnTo>
                  <a:pt x="1701877" y="0"/>
                </a:lnTo>
                <a:lnTo>
                  <a:pt x="1701877" y="4125764"/>
                </a:lnTo>
                <a:lnTo>
                  <a:pt x="0" y="41257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6834696" y="7057507"/>
            <a:ext cx="2258285" cy="3944603"/>
          </a:xfrm>
          <a:custGeom>
            <a:avLst/>
            <a:gdLst/>
            <a:ahLst/>
            <a:cxnLst/>
            <a:rect l="l" t="t" r="r" b="b"/>
            <a:pathLst>
              <a:path w="2258285" h="3944603">
                <a:moveTo>
                  <a:pt x="0" y="0"/>
                </a:moveTo>
                <a:lnTo>
                  <a:pt x="2258286" y="0"/>
                </a:lnTo>
                <a:lnTo>
                  <a:pt x="2258286" y="3944603"/>
                </a:lnTo>
                <a:lnTo>
                  <a:pt x="0" y="394460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995661" y="9171662"/>
            <a:ext cx="2239349" cy="2172168"/>
          </a:xfrm>
          <a:custGeom>
            <a:avLst/>
            <a:gdLst/>
            <a:ahLst/>
            <a:cxnLst/>
            <a:rect l="l" t="t" r="r" b="b"/>
            <a:pathLst>
              <a:path w="2239349" h="2172168">
                <a:moveTo>
                  <a:pt x="0" y="0"/>
                </a:moveTo>
                <a:lnTo>
                  <a:pt x="2239349" y="0"/>
                </a:lnTo>
                <a:lnTo>
                  <a:pt x="2239349" y="2172168"/>
                </a:lnTo>
                <a:lnTo>
                  <a:pt x="0" y="217216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2367655" y="2186707"/>
            <a:ext cx="5583629" cy="3574354"/>
          </a:xfrm>
          <a:custGeom>
            <a:avLst/>
            <a:gdLst/>
            <a:ahLst/>
            <a:cxnLst/>
            <a:rect l="l" t="t" r="r" b="b"/>
            <a:pathLst>
              <a:path w="5583629" h="3574354">
                <a:moveTo>
                  <a:pt x="0" y="0"/>
                </a:moveTo>
                <a:lnTo>
                  <a:pt x="5583628" y="0"/>
                </a:lnTo>
                <a:lnTo>
                  <a:pt x="5583628" y="3574354"/>
                </a:lnTo>
                <a:lnTo>
                  <a:pt x="0" y="357435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281" b="-281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0560984" y="2186707"/>
            <a:ext cx="5912772" cy="3414626"/>
          </a:xfrm>
          <a:custGeom>
            <a:avLst/>
            <a:gdLst/>
            <a:ahLst/>
            <a:cxnLst/>
            <a:rect l="l" t="t" r="r" b="b"/>
            <a:pathLst>
              <a:path w="5912772" h="3414626">
                <a:moveTo>
                  <a:pt x="0" y="0"/>
                </a:moveTo>
                <a:lnTo>
                  <a:pt x="5912772" y="0"/>
                </a:lnTo>
                <a:lnTo>
                  <a:pt x="5912772" y="3414626"/>
                </a:lnTo>
                <a:lnTo>
                  <a:pt x="0" y="341462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6993312" y="6079196"/>
            <a:ext cx="5362946" cy="3016657"/>
          </a:xfrm>
          <a:custGeom>
            <a:avLst/>
            <a:gdLst/>
            <a:ahLst/>
            <a:cxnLst/>
            <a:rect l="l" t="t" r="r" b="b"/>
            <a:pathLst>
              <a:path w="5362946" h="3016657">
                <a:moveTo>
                  <a:pt x="0" y="0"/>
                </a:moveTo>
                <a:lnTo>
                  <a:pt x="5362946" y="0"/>
                </a:lnTo>
                <a:lnTo>
                  <a:pt x="5362946" y="3016657"/>
                </a:lnTo>
                <a:lnTo>
                  <a:pt x="0" y="301665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335" r="-335"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2367655" y="-276225"/>
            <a:ext cx="13049309" cy="194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437"/>
              </a:lnSpc>
            </a:pPr>
            <a:r>
              <a:rPr lang="en-US" sz="11026" b="1">
                <a:solidFill>
                  <a:srgbClr val="141619"/>
                </a:solidFill>
                <a:latin typeface="Sugo Classic Bold"/>
                <a:ea typeface="Sugo Classic Bold"/>
                <a:cs typeface="Sugo Classic Bold"/>
                <a:sym typeface="Sugo Classic Bold"/>
              </a:rPr>
              <a:t>OUTPUT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100631" y="5675336"/>
            <a:ext cx="2376369" cy="6923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879"/>
              </a:lnSpc>
              <a:spcBef>
                <a:spcPct val="0"/>
              </a:spcBef>
            </a:pPr>
            <a:r>
              <a:rPr lang="en-US" sz="4199" b="1" dirty="0">
                <a:solidFill>
                  <a:srgbClr val="141619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Frontend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592998" y="5525133"/>
            <a:ext cx="1848743" cy="639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79"/>
              </a:lnSpc>
              <a:spcBef>
                <a:spcPct val="0"/>
              </a:spcBef>
            </a:pPr>
            <a:r>
              <a:rPr lang="en-US" sz="3699" b="1">
                <a:solidFill>
                  <a:srgbClr val="141619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Database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187803" y="9182100"/>
            <a:ext cx="5168455" cy="639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79"/>
              </a:lnSpc>
              <a:spcBef>
                <a:spcPct val="0"/>
              </a:spcBef>
            </a:pPr>
            <a:r>
              <a:rPr lang="en-US" sz="3699" b="1">
                <a:solidFill>
                  <a:srgbClr val="141619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Python IDE (VSCode)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721</Words>
  <Application>Microsoft Office PowerPoint</Application>
  <PresentationFormat>Custom</PresentationFormat>
  <Paragraphs>90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Crimson Pro</vt:lpstr>
      <vt:lpstr>Sugo Classic</vt:lpstr>
      <vt:lpstr>Sugo Classic Bold</vt:lpstr>
      <vt:lpstr>Crimson Pro Bold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Brown and Black Modern Watercolor Presentation</dc:title>
  <cp:lastModifiedBy>Vishujeet Kumar</cp:lastModifiedBy>
  <cp:revision>5</cp:revision>
  <dcterms:created xsi:type="dcterms:W3CDTF">2006-08-16T00:00:00Z</dcterms:created>
  <dcterms:modified xsi:type="dcterms:W3CDTF">2024-11-05T12:14:07Z</dcterms:modified>
  <dc:identifier>DAGU7Y0JgV0</dc:identifier>
</cp:coreProperties>
</file>